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9" r:id="rId3"/>
    <p:sldId id="260" r:id="rId4"/>
    <p:sldId id="261" r:id="rId5"/>
    <p:sldId id="262" r:id="rId6"/>
    <p:sldId id="256" r:id="rId7"/>
    <p:sldId id="265" r:id="rId8"/>
    <p:sldId id="267" r:id="rId9"/>
    <p:sldId id="266" r:id="rId10"/>
    <p:sldId id="268" r:id="rId1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77432-CA5C-4303-9B19-812B320493CC}" type="datetimeFigureOut">
              <a:rPr lang="es-ES" smtClean="0"/>
              <a:t>15/05/2020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CEAE7-698F-482E-B5AA-DADEEDDE4237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gif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Cecilia\Downloads\Casta&#241;uelas%20-%20SuperHands%20en%20Espa&#241;ol%20-%20Hazlo%20Tu%20Mismo%20-%20PlayKids%20en%20Espa&#241;ol.mp4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R_dd2ocNNq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Cecilia\Downloads\In%20the%20Hall%20of%20the%20Mountain%20King%20-%20E.%20Grieg%20-%20Rhythm%20practice%20-%20Lectura%20r&#237;tmica.mp4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www.youtube.com/watch?v=Wk43IDUQmTk&amp;t=6s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7042" cy="6858000"/>
          </a:xfrm>
          <a:prstGeom prst="rect">
            <a:avLst/>
          </a:prstGeom>
          <a:noFill/>
        </p:spPr>
      </p:pic>
      <p:sp>
        <p:nvSpPr>
          <p:cNvPr id="3" name="Rectangle 9"/>
          <p:cNvSpPr>
            <a:spLocks noGrp="1" noChangeArrowheads="1"/>
          </p:cNvSpPr>
          <p:nvPr>
            <p:ph type="ctrTitle"/>
          </p:nvPr>
        </p:nvSpPr>
        <p:spPr>
          <a:xfrm>
            <a:off x="2000232" y="785794"/>
            <a:ext cx="6200792" cy="207168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eaLnBrk="1" hangingPunct="1"/>
            <a:r>
              <a:rPr lang="es-ES" sz="3600" b="1" dirty="0" smtClean="0">
                <a:solidFill>
                  <a:schemeClr val="bg1"/>
                </a:solidFill>
                <a:latin typeface="Cambria" pitchFamily="18" charset="0"/>
              </a:rPr>
              <a:t>COLEGIO </a:t>
            </a:r>
            <a:r>
              <a:rPr lang="es-ES" sz="3600" b="1" dirty="0" smtClean="0">
                <a:solidFill>
                  <a:schemeClr val="bg1"/>
                </a:solidFill>
                <a:latin typeface="Cambria" pitchFamily="18" charset="0"/>
              </a:rPr>
              <a:t>SAN MANUEL</a:t>
            </a:r>
            <a:br>
              <a:rPr lang="es-ES" sz="3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s-ES" sz="3600" b="1" dirty="0" smtClean="0">
                <a:solidFill>
                  <a:schemeClr val="bg1"/>
                </a:solidFill>
                <a:latin typeface="Cambria" pitchFamily="18" charset="0"/>
              </a:rPr>
              <a:t>ARTES VISUALES Y </a:t>
            </a:r>
            <a:r>
              <a:rPr lang="es-ES" sz="36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s-ES" sz="3600" b="1" dirty="0" smtClean="0">
                <a:solidFill>
                  <a:schemeClr val="bg1"/>
                </a:solidFill>
                <a:latin typeface="Cambria" pitchFamily="18" charset="0"/>
              </a:rPr>
              <a:t>MÚSICA</a:t>
            </a:r>
            <a:br>
              <a:rPr lang="es-ES" sz="3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s-ES" sz="3600" b="1" dirty="0" smtClean="0">
                <a:solidFill>
                  <a:schemeClr val="bg1"/>
                </a:solidFill>
                <a:latin typeface="Cambria" pitchFamily="18" charset="0"/>
              </a:rPr>
              <a:t>TERCER AÑO BÁSICO MAYO</a:t>
            </a:r>
            <a:br>
              <a:rPr lang="es-ES" sz="3600" b="1" dirty="0" smtClean="0">
                <a:solidFill>
                  <a:schemeClr val="bg1"/>
                </a:solidFill>
                <a:latin typeface="Cambria" pitchFamily="18" charset="0"/>
              </a:rPr>
            </a:br>
            <a:r>
              <a:rPr lang="es-ES" sz="3600" b="1" dirty="0" smtClean="0">
                <a:solidFill>
                  <a:schemeClr val="bg1"/>
                </a:solidFill>
                <a:latin typeface="Cambria" pitchFamily="18" charset="0"/>
              </a:rPr>
              <a:t>PROF. CECILIA HERNÁNDEZ C.</a:t>
            </a:r>
            <a:endParaRPr lang="es-ES" sz="3600" b="1" dirty="0" smtClean="0">
              <a:solidFill>
                <a:schemeClr val="bg1"/>
              </a:solidFill>
              <a:latin typeface="Cambria" pitchFamily="18" charset="0"/>
            </a:endParaRPr>
          </a:p>
        </p:txBody>
      </p:sp>
      <p:pic>
        <p:nvPicPr>
          <p:cNvPr id="4" name="5 Imagen" descr="187930_152552328138740_6793714_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1071570" cy="142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5720" y="3357562"/>
            <a:ext cx="8572559" cy="19389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just" eaLnBrk="0" hangingPunct="0"/>
            <a:r>
              <a:rPr lang="es-CL" sz="2000" b="1" u="sng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Objetivo Artes</a:t>
            </a:r>
            <a:r>
              <a:rPr lang="es-CL" sz="20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: </a:t>
            </a:r>
            <a:r>
              <a:rPr lang="es-CL" sz="20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Crear a partir de experiencias, intereses y temas del  entorno natural y artístico demostrando manejo de materiales </a:t>
            </a:r>
            <a:r>
              <a:rPr lang="es-CL" sz="20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y herramientas  </a:t>
            </a:r>
            <a:r>
              <a:rPr lang="es-CL" sz="20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(Papeles, cartones, pegamentos, lápices, </a:t>
            </a:r>
            <a:r>
              <a:rPr lang="es-CL" sz="20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pinturas, pínceles, tijera, </a:t>
            </a:r>
            <a:r>
              <a:rPr lang="es-CL" sz="2000" b="1" dirty="0" err="1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etc</a:t>
            </a:r>
            <a:r>
              <a:rPr lang="es-CL" sz="20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)</a:t>
            </a:r>
          </a:p>
          <a:p>
            <a:pPr algn="just" eaLnBrk="0" hangingPunct="0"/>
            <a:r>
              <a:rPr lang="es-CL" sz="2000" b="1" u="sng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Objetivo Música</a:t>
            </a:r>
            <a:r>
              <a:rPr lang="es-CL" sz="20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: Tocar instrumentos de percusión simples  y melódicos</a:t>
            </a:r>
            <a:endParaRPr lang="es-CL" sz="20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  <a:p>
            <a:pPr algn="just" eaLnBrk="0" hangingPunct="0"/>
            <a:r>
              <a:rPr lang="es-CL" sz="2000" b="1" u="sng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Habilidades</a:t>
            </a:r>
            <a:r>
              <a:rPr lang="es-CL" sz="2000" b="1" dirty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:  Diseñar, crear, idear, experimentar, </a:t>
            </a:r>
            <a:r>
              <a:rPr lang="es-CL" sz="2000" b="1" dirty="0" smtClean="0">
                <a:solidFill>
                  <a:schemeClr val="bg1"/>
                </a:solidFill>
                <a:latin typeface="Cambria" pitchFamily="18" charset="0"/>
                <a:cs typeface="Calibri" pitchFamily="34" charset="0"/>
              </a:rPr>
              <a:t>utilizar</a:t>
            </a:r>
            <a:endParaRPr lang="es-CL" sz="2000" b="1" dirty="0">
              <a:solidFill>
                <a:schemeClr val="bg1"/>
              </a:solidFill>
              <a:latin typeface="Cambria" pitchFamily="18" charset="0"/>
              <a:cs typeface="Calibri" pitchFamily="34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042" y="0"/>
            <a:ext cx="9227042" cy="6858000"/>
          </a:xfrm>
          <a:prstGeom prst="rect">
            <a:avLst/>
          </a:prstGeom>
          <a:noFill/>
        </p:spPr>
      </p:pic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85720" y="1928802"/>
          <a:ext cx="8429683" cy="3962400"/>
        </p:xfrm>
        <a:graphic>
          <a:graphicData uri="http://schemas.openxmlformats.org/drawingml/2006/table">
            <a:tbl>
              <a:tblPr/>
              <a:tblGrid>
                <a:gridCol w="5717525"/>
                <a:gridCol w="1392730"/>
                <a:gridCol w="1319428"/>
              </a:tblGrid>
              <a:tr h="268327">
                <a:tc gridSpan="3"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LISTA DE COTEJO </a:t>
                      </a:r>
                      <a:r>
                        <a:rPr lang="es-ES" sz="2000" b="1" baseline="0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000" b="1" baseline="0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DE MÚSICA VIDEO DE CASTAÑUELAS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8327"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PARÁMETROS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Puntaje real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Pje. Obtenido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641350" algn="l"/>
                        </a:tabLs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Presenta el trabajo en la </a:t>
                      </a: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fecha solicitada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05</a:t>
                      </a:r>
                      <a:endParaRPr lang="es-ES" sz="20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Demuestra interés por la calidad del </a:t>
                      </a:r>
                      <a:endParaRPr lang="es-ES" sz="2000" b="1" dirty="0" smtClean="0">
                        <a:solidFill>
                          <a:srgbClr val="FFFF00"/>
                        </a:solidFill>
                        <a:latin typeface="Cambria"/>
                        <a:ea typeface="Times New Roman"/>
                        <a:cs typeface="Arial"/>
                      </a:endParaRPr>
                    </a:p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trabajo </a:t>
                      </a: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y producto final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20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CL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Sigue instrucciones dadas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0.5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baseline="0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Utiliza las castañuelas  siguiendo ritmo del Rey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2000" b="1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68327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baseline="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Muestra  actitud positiva en su presentación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292790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Muestra expresión corporal en su presentación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1.0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  <a:tr h="804982"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r>
                        <a:rPr lang="es-CL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TOTAL + </a:t>
                      </a:r>
                      <a:r>
                        <a:rPr lang="es-CL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2.0 </a:t>
                      </a:r>
                      <a:r>
                        <a:rPr lang="es-CL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EVALUACIÓN DE BASE 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5.0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   </a:t>
                      </a:r>
                      <a:r>
                        <a:rPr lang="es-ES" sz="2000" b="1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s-ES" sz="2000" b="1" u="sng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+</a:t>
                      </a:r>
                      <a:r>
                        <a:rPr lang="es-ES" sz="2000" b="1" u="sng" baseline="0" dirty="0" smtClean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 2.0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962025" algn="l"/>
                        </a:tabLst>
                      </a:pPr>
                      <a:r>
                        <a:rPr lang="es-ES" sz="2000" b="1" dirty="0">
                          <a:solidFill>
                            <a:srgbClr val="FFFF00"/>
                          </a:solidFill>
                          <a:latin typeface="Cambria"/>
                          <a:ea typeface="Times New Roman"/>
                          <a:cs typeface="Arial"/>
                        </a:rPr>
                        <a:t>7.0</a:t>
                      </a: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962025" algn="l"/>
                        </a:tabLst>
                      </a:pPr>
                      <a:endParaRPr lang="es-ES" sz="2000" b="1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633" marR="656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500034" y="357166"/>
            <a:ext cx="8230651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</a:rPr>
              <a:t>ESTA ES LA LISTA DE COTEJO PARA EL VIDEO DONDE USTED TOCA  LAS CASTAÑUELAS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SIGUIENDO EL SALTO DEL REY POR LAS NOTAS MUSICALES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ENVIAR ANTES DEL 05 DE JUNIO 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SU TRABAJO  SERÁ PONDERADO CON UN 20 %  PARA SU NOTA FINAL</a:t>
            </a:r>
            <a:endParaRPr lang="es-E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042" y="0"/>
            <a:ext cx="9227042" cy="6858000"/>
          </a:xfrm>
          <a:prstGeom prst="rect">
            <a:avLst/>
          </a:prstGeom>
          <a:noFill/>
        </p:spPr>
      </p:pic>
      <p:pic>
        <p:nvPicPr>
          <p:cNvPr id="8196" name="Picture 4" descr="MI CLASE DE MÚSICA...EN CASA: 3º CURSO. Martes, 15 de octubre de 201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110564">
            <a:off x="1644014" y="1216084"/>
            <a:ext cx="6558254" cy="486741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pic>
        <p:nvPicPr>
          <p:cNvPr id="8194" name="Picture 2" descr="INSTRUMENTOS MUSICALES en ESPAÑOL para niños - Vídeos educativo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17957">
            <a:off x="0" y="357166"/>
            <a:ext cx="2507374" cy="135729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4 CuadroTexto"/>
          <p:cNvSpPr txBox="1"/>
          <p:nvPr/>
        </p:nvSpPr>
        <p:spPr>
          <a:xfrm>
            <a:off x="2714612" y="214290"/>
            <a:ext cx="503067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schemeClr val="bg1"/>
                </a:solidFill>
              </a:rPr>
              <a:t>TIPOS DE INSTRUMENTOS MUSICALES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042" y="0"/>
            <a:ext cx="9227042" cy="6858000"/>
          </a:xfrm>
          <a:prstGeom prst="rect">
            <a:avLst/>
          </a:prstGeom>
          <a:noFill/>
        </p:spPr>
      </p:pic>
      <p:sp>
        <p:nvSpPr>
          <p:cNvPr id="7170" name="AutoShape 2" descr="INSTRUMENTOS DE PERCUSIÓN: junio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72" name="AutoShape 4" descr="INSTRUMENTOS DE PERCUSIÓN: junio 201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74" name="Picture 6" descr="INSTRUMENTOS DE PERCUSIÓN: junio 201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500578"/>
            <a:ext cx="3357543" cy="2357422"/>
          </a:xfrm>
          <a:prstGeom prst="rect">
            <a:avLst/>
          </a:prstGeom>
          <a:noFill/>
        </p:spPr>
      </p:pic>
      <p:pic>
        <p:nvPicPr>
          <p:cNvPr id="7176" name="Picture 8" descr="▷ Instrumentos de Percusión: Imágenes Animadas, Gifs y ...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357818" y="1643050"/>
            <a:ext cx="2357454" cy="2357454"/>
          </a:xfrm>
          <a:prstGeom prst="rect">
            <a:avLst/>
          </a:prstGeom>
          <a:noFill/>
        </p:spPr>
      </p:pic>
      <p:sp>
        <p:nvSpPr>
          <p:cNvPr id="7178" name="AutoShape 10" descr="Webquest Creato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80" name="AutoShape 12" descr="Webquest Creato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7182" name="AutoShape 14" descr="Webquest Creato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84" name="Picture 16" descr="Gifs animados de Timbal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3786190"/>
            <a:ext cx="3333750" cy="3333750"/>
          </a:xfrm>
          <a:prstGeom prst="rect">
            <a:avLst/>
          </a:prstGeom>
          <a:noFill/>
        </p:spPr>
      </p:pic>
      <p:sp>
        <p:nvSpPr>
          <p:cNvPr id="7186" name="AutoShape 18" descr="▷ Instrumentos de Percusión: Imágenes Animadas, Gifs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7188" name="Picture 20" descr="▷ Instrumentos de Percusión: Imágenes Animadas, Gifs y ...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2181" y="1285860"/>
            <a:ext cx="2711819" cy="2305045"/>
          </a:xfrm>
          <a:prstGeom prst="rect">
            <a:avLst/>
          </a:prstGeom>
          <a:noFill/>
        </p:spPr>
      </p:pic>
      <p:pic>
        <p:nvPicPr>
          <p:cNvPr id="7190" name="Picture 22" descr="Imagenes animadas de Xilofonos, Gifs animados de Musica &gt; Xilofonos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496" y="3143248"/>
            <a:ext cx="2000264" cy="1238250"/>
          </a:xfrm>
          <a:prstGeom prst="rect">
            <a:avLst/>
          </a:prstGeom>
          <a:noFill/>
        </p:spPr>
      </p:pic>
      <p:pic>
        <p:nvPicPr>
          <p:cNvPr id="7192" name="Picture 24" descr="Estímulos musicales – Pipocho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980572"/>
            <a:ext cx="2500330" cy="1877428"/>
          </a:xfrm>
          <a:prstGeom prst="rect">
            <a:avLst/>
          </a:prstGeom>
          <a:noFill/>
        </p:spPr>
      </p:pic>
      <p:pic>
        <p:nvPicPr>
          <p:cNvPr id="7194" name="Picture 26" descr="Instrumentos de percusion Gif Animado - Gifs animados instrumentos ...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3286124"/>
            <a:ext cx="1357321" cy="1357322"/>
          </a:xfrm>
          <a:prstGeom prst="rect">
            <a:avLst/>
          </a:prstGeom>
          <a:noFill/>
        </p:spPr>
      </p:pic>
      <p:pic>
        <p:nvPicPr>
          <p:cNvPr id="7196" name="Picture 28" descr="Qué instrumento de percusión va más con tu estilo? - Ukuleleria.com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929454" y="3643314"/>
            <a:ext cx="1976462" cy="2964693"/>
          </a:xfrm>
          <a:prstGeom prst="rect">
            <a:avLst/>
          </a:prstGeom>
          <a:noFill/>
        </p:spPr>
      </p:pic>
      <p:pic>
        <p:nvPicPr>
          <p:cNvPr id="7198" name="Picture 30" descr="5 MOMENTOS y LAVADO DE MANOS CLINICO”. – Selenia Geónimo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-357222" y="1785926"/>
            <a:ext cx="2857500" cy="2857500"/>
          </a:xfrm>
          <a:prstGeom prst="rect">
            <a:avLst/>
          </a:prstGeom>
          <a:noFill/>
        </p:spPr>
      </p:pic>
      <p:sp>
        <p:nvSpPr>
          <p:cNvPr id="20" name="19 Llamada ovalada"/>
          <p:cNvSpPr/>
          <p:nvPr/>
        </p:nvSpPr>
        <p:spPr>
          <a:xfrm>
            <a:off x="1643042" y="6858000"/>
            <a:ext cx="914400" cy="61264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Llamada ovalada"/>
          <p:cNvSpPr/>
          <p:nvPr/>
        </p:nvSpPr>
        <p:spPr>
          <a:xfrm rot="163612">
            <a:off x="1294701" y="1588664"/>
            <a:ext cx="4365688" cy="1563025"/>
          </a:xfrm>
          <a:prstGeom prst="wedgeEllipseCallout">
            <a:avLst>
              <a:gd name="adj1" fmla="val -44802"/>
              <a:gd name="adj2" fmla="val 624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AHORA AMIGOS Y AMIGAS VAMOS A USAR LAS MANOS PARA PERCUTIR INSTRUMENTOS DE PERCUSIÓN</a:t>
            </a:r>
            <a:endParaRPr lang="es-ES" b="1" dirty="0">
              <a:solidFill>
                <a:schemeClr val="bg1"/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4282" y="285728"/>
            <a:ext cx="8428695" cy="10156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chemeClr val="bg1"/>
                </a:solidFill>
              </a:rPr>
              <a:t>TE PRESENTO LOS INSTRUMENTOS DE PERCUSIÓN: </a:t>
            </a:r>
            <a:r>
              <a:rPr lang="es-ES" sz="2000" b="1" dirty="0">
                <a:solidFill>
                  <a:schemeClr val="bg1"/>
                </a:solidFill>
              </a:rPr>
              <a:t>es un tipo </a:t>
            </a:r>
            <a:r>
              <a:rPr lang="es-ES" sz="2000" b="1" dirty="0" smtClean="0">
                <a:solidFill>
                  <a:schemeClr val="bg1"/>
                </a:solidFill>
              </a:rPr>
              <a:t>de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smtClean="0">
                <a:solidFill>
                  <a:schemeClr val="bg1"/>
                </a:solidFill>
              </a:rPr>
              <a:t>instrumento</a:t>
            </a:r>
            <a:endParaRPr lang="es-ES" sz="2000" b="1" u="sng" dirty="0">
              <a:solidFill>
                <a:schemeClr val="bg1"/>
              </a:solidFill>
            </a:endParaRPr>
          </a:p>
          <a:p>
            <a:r>
              <a:rPr lang="es-ES" sz="2000" b="1" dirty="0" smtClean="0">
                <a:solidFill>
                  <a:schemeClr val="bg1"/>
                </a:solidFill>
              </a:rPr>
              <a:t>Musical cuyo</a:t>
            </a:r>
            <a:r>
              <a:rPr lang="es-ES" sz="2000" b="1" dirty="0">
                <a:solidFill>
                  <a:schemeClr val="bg1"/>
                </a:solidFill>
              </a:rPr>
              <a:t>  </a:t>
            </a:r>
            <a:r>
              <a:rPr lang="es-ES" sz="2000" b="1" dirty="0" smtClean="0">
                <a:solidFill>
                  <a:schemeClr val="bg1"/>
                </a:solidFill>
              </a:rPr>
              <a:t>sonido se </a:t>
            </a:r>
            <a:r>
              <a:rPr lang="es-ES" sz="2000" b="1" dirty="0">
                <a:solidFill>
                  <a:schemeClr val="bg1"/>
                </a:solidFill>
              </a:rPr>
              <a:t>origina al ser golpeado o agitado. Es la forma más antigua  </a:t>
            </a:r>
            <a:r>
              <a:rPr lang="es-ES" sz="2000" b="1" dirty="0" smtClean="0">
                <a:solidFill>
                  <a:schemeClr val="bg1"/>
                </a:solidFill>
              </a:rPr>
              <a:t>de </a:t>
            </a:r>
            <a:r>
              <a:rPr lang="es-ES" sz="2000" b="1" dirty="0">
                <a:solidFill>
                  <a:schemeClr val="bg1"/>
                </a:solidFill>
              </a:rPr>
              <a:t>instrumento musical.</a:t>
            </a:r>
            <a:r>
              <a:rPr lang="es-ES" sz="2000" b="1" dirty="0" smtClean="0">
                <a:solidFill>
                  <a:schemeClr val="bg1"/>
                </a:solidFill>
              </a:rPr>
              <a:t> </a:t>
            </a:r>
            <a:endParaRPr lang="es-E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7042" cy="685800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57158" y="285728"/>
            <a:ext cx="8429684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chemeClr val="bg1"/>
                </a:solidFill>
              </a:rPr>
              <a:t>AHORA VAMOS A ELEGIR  CONSTRUIR UN INSTRUMENTO DE PERCUSIÓN</a:t>
            </a:r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¿Te </a:t>
            </a:r>
            <a:r>
              <a:rPr lang="es-ES" b="1" dirty="0">
                <a:solidFill>
                  <a:schemeClr val="bg1"/>
                </a:solidFill>
              </a:rPr>
              <a:t>suena la canción</a:t>
            </a:r>
            <a:r>
              <a:rPr lang="es-ES" b="1" dirty="0" smtClean="0">
                <a:solidFill>
                  <a:schemeClr val="bg1"/>
                </a:solidFill>
              </a:rPr>
              <a:t>? LAS CASTAÑUELAS…</a:t>
            </a:r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Las </a:t>
            </a:r>
            <a:r>
              <a:rPr lang="es-ES" b="1" dirty="0">
                <a:solidFill>
                  <a:schemeClr val="bg1"/>
                </a:solidFill>
              </a:rPr>
              <a:t>castañuelas son un instrumento musical de percusión en el que </a:t>
            </a:r>
            <a:r>
              <a:rPr lang="es-ES" b="1" dirty="0" smtClean="0">
                <a:solidFill>
                  <a:schemeClr val="bg1"/>
                </a:solidFill>
              </a:rPr>
              <a:t>dos </a:t>
            </a:r>
            <a:r>
              <a:rPr lang="es-ES" b="1" dirty="0" err="1" smtClean="0">
                <a:solidFill>
                  <a:schemeClr val="bg1"/>
                </a:solidFill>
              </a:rPr>
              <a:t>cuenquitos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de madera se golpean entre sí con la ayuda de los dedos de la mano</a:t>
            </a:r>
            <a:r>
              <a:rPr lang="es-ES" b="1" dirty="0" smtClean="0">
                <a:solidFill>
                  <a:schemeClr val="bg1"/>
                </a:solidFill>
              </a:rPr>
              <a:t>. Son </a:t>
            </a:r>
            <a:r>
              <a:rPr lang="es-ES" b="1" dirty="0">
                <a:solidFill>
                  <a:schemeClr val="bg1"/>
                </a:solidFill>
              </a:rPr>
              <a:t>utilizadas para representar bailes folklóricos como el flamenco y la jota</a:t>
            </a:r>
            <a:r>
              <a:rPr lang="es-ES" b="1" dirty="0" smtClean="0">
                <a:solidFill>
                  <a:schemeClr val="bg1"/>
                </a:solidFill>
              </a:rPr>
              <a:t>. Para </a:t>
            </a:r>
            <a:r>
              <a:rPr lang="es-ES" b="1" dirty="0">
                <a:solidFill>
                  <a:schemeClr val="bg1"/>
                </a:solidFill>
              </a:rPr>
              <a:t>realizar está manualidad es necesario disponer </a:t>
            </a:r>
            <a:r>
              <a:rPr lang="es-ES" b="1" dirty="0" smtClean="0">
                <a:solidFill>
                  <a:schemeClr val="bg1"/>
                </a:solidFill>
              </a:rPr>
              <a:t>de: cartón, pincel, pinturas, pegamento, dos tapas de botella o de frasco, plásticas o metálicas, tijera (Su uso </a:t>
            </a:r>
            <a:r>
              <a:rPr lang="es-ES" b="1" dirty="0">
                <a:solidFill>
                  <a:schemeClr val="bg1"/>
                </a:solidFill>
              </a:rPr>
              <a:t>debe ser supervisado o, incluso, realizado por un </a:t>
            </a:r>
            <a:r>
              <a:rPr lang="es-ES" b="1" dirty="0" smtClean="0">
                <a:solidFill>
                  <a:schemeClr val="bg1"/>
                </a:solidFill>
              </a:rPr>
              <a:t>adulto si el cartón es muy grueso)</a:t>
            </a:r>
            <a:endParaRPr lang="es-ES" b="1" dirty="0">
              <a:solidFill>
                <a:schemeClr val="bg1"/>
              </a:solidFill>
            </a:endParaRPr>
          </a:p>
          <a:p>
            <a:pPr algn="just"/>
            <a:r>
              <a:rPr lang="es-ES" b="1" dirty="0" smtClean="0">
                <a:solidFill>
                  <a:schemeClr val="bg1"/>
                </a:solidFill>
              </a:rPr>
              <a:t>Decoras con la idea que desees,   </a:t>
            </a:r>
            <a:r>
              <a:rPr lang="es-ES" b="1" dirty="0">
                <a:solidFill>
                  <a:schemeClr val="bg1"/>
                </a:solidFill>
              </a:rPr>
              <a:t>con las pinturas y el </a:t>
            </a:r>
            <a:r>
              <a:rPr lang="es-ES" b="1" dirty="0" smtClean="0">
                <a:solidFill>
                  <a:schemeClr val="bg1"/>
                </a:solidFill>
              </a:rPr>
              <a:t>pincel, plumones, pegatinas, et.. </a:t>
            </a:r>
            <a:r>
              <a:rPr lang="es-ES" b="1" dirty="0">
                <a:solidFill>
                  <a:schemeClr val="bg1"/>
                </a:solidFill>
              </a:rPr>
              <a:t>Puedes utilizar los </a:t>
            </a:r>
            <a:r>
              <a:rPr lang="es-ES" b="1" dirty="0" smtClean="0">
                <a:solidFill>
                  <a:schemeClr val="bg1"/>
                </a:solidFill>
              </a:rPr>
              <a:t>colores que elijas</a:t>
            </a: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endParaRPr lang="es-ES" b="1" dirty="0" smtClean="0">
              <a:solidFill>
                <a:schemeClr val="bg1"/>
              </a:solidFill>
            </a:endParaRP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endParaRPr lang="es-ES" b="1" dirty="0" smtClean="0">
              <a:solidFill>
                <a:schemeClr val="bg1"/>
              </a:solidFill>
            </a:endParaRP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endParaRPr lang="es-ES" b="1" dirty="0" smtClean="0">
              <a:solidFill>
                <a:schemeClr val="bg1"/>
              </a:solidFill>
            </a:endParaRPr>
          </a:p>
          <a:p>
            <a:pPr algn="just"/>
            <a:endParaRPr lang="es-ES" b="1" dirty="0">
              <a:solidFill>
                <a:schemeClr val="bg1"/>
              </a:solidFill>
            </a:endParaRPr>
          </a:p>
          <a:p>
            <a:pPr algn="just"/>
            <a:r>
              <a:rPr lang="es-ES" b="1" dirty="0">
                <a:solidFill>
                  <a:schemeClr val="bg1"/>
                </a:solidFill>
              </a:rPr>
              <a:t> Y ya tenemos lista nuestra primera castañuela</a:t>
            </a:r>
            <a:r>
              <a:rPr lang="es-ES" b="1" dirty="0" smtClean="0">
                <a:solidFill>
                  <a:schemeClr val="bg1"/>
                </a:solidFill>
              </a:rPr>
              <a:t>. Repite </a:t>
            </a:r>
            <a:r>
              <a:rPr lang="es-ES" b="1" dirty="0">
                <a:solidFill>
                  <a:schemeClr val="bg1"/>
                </a:solidFill>
              </a:rPr>
              <a:t>el paso anterior </a:t>
            </a:r>
            <a:r>
              <a:rPr lang="es-ES" b="1" dirty="0" smtClean="0">
                <a:solidFill>
                  <a:schemeClr val="bg1"/>
                </a:solidFill>
              </a:rPr>
              <a:t> </a:t>
            </a:r>
            <a:r>
              <a:rPr lang="es-ES" b="1" dirty="0">
                <a:solidFill>
                  <a:schemeClr val="bg1"/>
                </a:solidFill>
              </a:rPr>
              <a:t>para crear la </a:t>
            </a:r>
            <a:r>
              <a:rPr lang="es-ES" b="1" dirty="0" smtClean="0">
                <a:solidFill>
                  <a:schemeClr val="bg1"/>
                </a:solidFill>
              </a:rPr>
              <a:t>segunda castañuela. La </a:t>
            </a:r>
            <a:r>
              <a:rPr lang="es-ES" b="1" dirty="0">
                <a:solidFill>
                  <a:schemeClr val="bg1"/>
                </a:solidFill>
              </a:rPr>
              <a:t>manera tradicional de tocar las castañuelas </a:t>
            </a:r>
            <a:r>
              <a:rPr lang="es-ES" b="1" dirty="0" smtClean="0">
                <a:solidFill>
                  <a:schemeClr val="bg1"/>
                </a:solidFill>
              </a:rPr>
              <a:t>es golpeando las tapitas entre si. </a:t>
            </a:r>
            <a:r>
              <a:rPr lang="es-ES" b="1" dirty="0">
                <a:solidFill>
                  <a:schemeClr val="bg1"/>
                </a:solidFill>
              </a:rPr>
              <a:t>Los otros dedos golpean sobre la </a:t>
            </a:r>
            <a:r>
              <a:rPr lang="es-ES" b="1" dirty="0" smtClean="0">
                <a:solidFill>
                  <a:schemeClr val="bg1"/>
                </a:solidFill>
              </a:rPr>
              <a:t>primera castañuela </a:t>
            </a:r>
            <a:r>
              <a:rPr lang="es-ES" b="1" dirty="0">
                <a:solidFill>
                  <a:schemeClr val="bg1"/>
                </a:solidFill>
              </a:rPr>
              <a:t>y ésta, a su vez, golpea sobre la otra generando el típico sonido</a:t>
            </a:r>
            <a:r>
              <a:rPr lang="es-ES" b="1" dirty="0" smtClean="0">
                <a:solidFill>
                  <a:schemeClr val="bg1"/>
                </a:solidFill>
              </a:rPr>
              <a:t>. Práctica </a:t>
            </a:r>
            <a:r>
              <a:rPr lang="es-ES" b="1" dirty="0">
                <a:solidFill>
                  <a:schemeClr val="bg1"/>
                </a:solidFill>
              </a:rPr>
              <a:t>generando diferentes ritmos y sobretodo, diviértete bailando.</a:t>
            </a:r>
          </a:p>
        </p:txBody>
      </p:sp>
      <p:pic>
        <p:nvPicPr>
          <p:cNvPr id="4" name="Picture 26" descr="Trabajando en Educación Infantil: Castañuel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1857388" cy="1615884"/>
          </a:xfrm>
          <a:prstGeom prst="rect">
            <a:avLst/>
          </a:prstGeom>
          <a:noFill/>
        </p:spPr>
      </p:pic>
      <p:pic>
        <p:nvPicPr>
          <p:cNvPr id="5" name="Picture 12" descr="Castañuelas hechas en casa con materiales reutilizados • Tu Hogar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500438"/>
            <a:ext cx="1857388" cy="1571607"/>
          </a:xfrm>
          <a:prstGeom prst="rect">
            <a:avLst/>
          </a:prstGeom>
          <a:noFill/>
        </p:spPr>
      </p:pic>
      <p:pic>
        <p:nvPicPr>
          <p:cNvPr id="6" name="Picture 16" descr="Castañuelas hechas en casa con materiales reutilizados • Tu Hogar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00438"/>
            <a:ext cx="1857388" cy="1500170"/>
          </a:xfrm>
          <a:prstGeom prst="rect">
            <a:avLst/>
          </a:prstGeom>
          <a:noFill/>
        </p:spPr>
      </p:pic>
      <p:pic>
        <p:nvPicPr>
          <p:cNvPr id="7" name="Picture 28" descr="Como hacer unas castañuela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3071810"/>
            <a:ext cx="2000263" cy="19151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042" y="0"/>
            <a:ext cx="9227042" cy="6858000"/>
          </a:xfrm>
          <a:prstGeom prst="rect">
            <a:avLst/>
          </a:prstGeom>
          <a:noFill/>
        </p:spPr>
      </p:pic>
      <p:sp>
        <p:nvSpPr>
          <p:cNvPr id="5122" name="AutoShape 2" descr="Webquest Creato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4" name="AutoShape 4" descr="Webquest Creator 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6" name="AutoShape 6" descr="▷ Instrumentos de Percusión: Imágenes Animadas, Gifs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28" name="AutoShape 8" descr="▷ Instrumentos de Percusión: Imágenes Animadas, Gifs y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0" name="AutoShape 10" descr="Castañuelas hechas en casa con materiales reutilizados • Tu Hog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134" name="AutoShape 14" descr="Castañuelas hechas en casa con materiales reutilizados • Tu Hog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50" name="Picture 30" descr="Instrumentos musicales con material reciclado :: Asociación CRI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248" y="214290"/>
            <a:ext cx="8527155" cy="60722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042" y="0"/>
            <a:ext cx="9227042" cy="6858000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857224" y="357166"/>
            <a:ext cx="7572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Ravie" pitchFamily="82" charset="0"/>
              </a:rPr>
              <a:t>VAMOS A CONSTRUIR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Ravie" pitchFamily="82" charset="0"/>
              </a:rPr>
              <a:t>PASO A PASO UN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latin typeface="Ravie" pitchFamily="82" charset="0"/>
              </a:rPr>
              <a:t>INSTRUMENTO DE PERCUSIÓN</a:t>
            </a:r>
            <a:endParaRPr lang="es-ES" sz="2800" b="1" dirty="0">
              <a:solidFill>
                <a:schemeClr val="bg1"/>
              </a:solidFill>
              <a:latin typeface="Ravie" pitchFamily="82" charset="0"/>
            </a:endParaRPr>
          </a:p>
        </p:txBody>
      </p:sp>
      <p:sp>
        <p:nvSpPr>
          <p:cNvPr id="1028" name="AutoShape 4" descr="Castañuelas hechas en casa con materiales reutilizados • Tu Hog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0" name="AutoShape 6" descr="Castañuelas hechas en casa con materiales reutilizados • Tu Hog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32" name="AutoShape 8" descr="Castañuelas hechas en casa con materiales reutilizados • Tu Hogar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Picture 20" descr="Castañuelas de Cocodril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4286256"/>
            <a:ext cx="2190744" cy="2190745"/>
          </a:xfrm>
          <a:prstGeom prst="rect">
            <a:avLst/>
          </a:prstGeom>
          <a:noFill/>
        </p:spPr>
      </p:pic>
      <p:pic>
        <p:nvPicPr>
          <p:cNvPr id="1034" name="Picture 10" descr="Desde la Ciudad de Las Montañas: Instrumentos Musicales de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143380"/>
            <a:ext cx="2738414" cy="2428868"/>
          </a:xfrm>
          <a:prstGeom prst="rect">
            <a:avLst/>
          </a:prstGeom>
          <a:noFill/>
        </p:spPr>
      </p:pic>
      <p:pic>
        <p:nvPicPr>
          <p:cNvPr id="1036" name="Picture 12" descr="Instrumentos musicales | Art Attack - YouTub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00" y="1928802"/>
            <a:ext cx="2428904" cy="2000264"/>
          </a:xfrm>
          <a:prstGeom prst="rect">
            <a:avLst/>
          </a:prstGeom>
          <a:noFill/>
        </p:spPr>
      </p:pic>
      <p:pic>
        <p:nvPicPr>
          <p:cNvPr id="15" name="Picture 24" descr="TUTORIAL CASTAÑUELAS - YouTub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785926"/>
            <a:ext cx="3143272" cy="2214579"/>
          </a:xfrm>
          <a:prstGeom prst="rect">
            <a:avLst/>
          </a:prstGeom>
          <a:noFill/>
        </p:spPr>
      </p:pic>
      <p:pic>
        <p:nvPicPr>
          <p:cNvPr id="16" name="Picture 22" descr="Castañuelas de Cartón para Niños - Mamá ¡Puedo Hacerlo!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857364"/>
            <a:ext cx="2333625" cy="2105026"/>
          </a:xfrm>
          <a:prstGeom prst="rect">
            <a:avLst/>
          </a:prstGeom>
          <a:noFill/>
        </p:spPr>
      </p:pic>
      <p:pic>
        <p:nvPicPr>
          <p:cNvPr id="1038" name="Picture 14" descr="Idea para hacer una castañuela para los niños - VIX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4143380"/>
            <a:ext cx="3000396" cy="22145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042" y="0"/>
            <a:ext cx="9227042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714348" y="785794"/>
            <a:ext cx="7500990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PUEDES SEGUIR A SUPER HANDS SI LO DESEAS PARA GUIARTE EN TU CONSTRUCCIÓN DE TUS CASTAÑUELAS , AQUÍ  LE DEJO EL LINK PARA QUE DESCARGUE EL VIDEO Y LO VEA TODA VEZ QUE LO NECESITE</a:t>
            </a:r>
          </a:p>
          <a:p>
            <a:r>
              <a:rPr lang="es-ES" b="1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s-ES" b="1" dirty="0" smtClean="0"/>
              <a:t> TAREA I</a:t>
            </a:r>
          </a:p>
          <a:p>
            <a:r>
              <a:rPr lang="es-ES" b="1" dirty="0" smtClean="0"/>
              <a:t>TIENE HASTA EL  29 DE MAYO PARA MOSTRAR SU TRABAJO</a:t>
            </a:r>
          </a:p>
          <a:p>
            <a:r>
              <a:rPr lang="es-ES" b="1" dirty="0" smtClean="0"/>
              <a:t>FOTOGRAFÍELO Y ENVÍE SU IMAGEN AL MAIL DE LA ASIGNATURA</a:t>
            </a:r>
          </a:p>
          <a:p>
            <a:r>
              <a:rPr lang="es-ES" b="1" dirty="0" smtClean="0"/>
              <a:t>ceciliahartecmus@gmail.com</a:t>
            </a:r>
            <a:endParaRPr lang="es-ES" b="1" dirty="0"/>
          </a:p>
        </p:txBody>
      </p:sp>
      <p:sp>
        <p:nvSpPr>
          <p:cNvPr id="7" name="6 Rectángulo"/>
          <p:cNvSpPr/>
          <p:nvPr/>
        </p:nvSpPr>
        <p:spPr>
          <a:xfrm>
            <a:off x="3643306" y="5929330"/>
            <a:ext cx="5000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hlinkClick r:id="rId4"/>
              </a:rPr>
              <a:t>https://www.youtube.com/watch?v=R_dd2ocNNq8</a:t>
            </a:r>
            <a:endParaRPr lang="es-ES" dirty="0"/>
          </a:p>
        </p:txBody>
      </p:sp>
      <p:pic>
        <p:nvPicPr>
          <p:cNvPr id="8" name="Castañuelas - SuperHands en Español - Hazlo Tu Mismo - PlayKids en Españo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143372" y="3500438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042" y="0"/>
            <a:ext cx="9227042" cy="68580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11784" y="357166"/>
            <a:ext cx="860362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s-ES" b="1" dirty="0" smtClean="0"/>
              <a:t>TAREA II</a:t>
            </a:r>
          </a:p>
          <a:p>
            <a:r>
              <a:rPr lang="es-ES" b="1" dirty="0" smtClean="0"/>
              <a:t>1.- DESCARGUE , VISUALICE, UNA O VARIAS VECES EL VIDEO  “EN EL SALON</a:t>
            </a:r>
          </a:p>
          <a:p>
            <a:r>
              <a:rPr lang="es-ES" b="1" dirty="0" smtClean="0"/>
              <a:t>DEL REY DE LA MONTAÑA, LE DEJO EL LINK A CONTINUACIÓN</a:t>
            </a:r>
          </a:p>
          <a:p>
            <a:r>
              <a:rPr lang="es-ES" b="1" dirty="0" smtClean="0"/>
              <a:t>2.- TOQUE CON SUS CASTAÑUELAS, CADA VEZ QUE EL REY TOQUE UNA NOTA MUSICAL</a:t>
            </a:r>
          </a:p>
          <a:p>
            <a:r>
              <a:rPr lang="es-ES" b="1" dirty="0" smtClean="0"/>
              <a:t>3.-  ENSAYE TODO LO QUE NECESITE PARA MEMORIZAR AL REY SALTANDO SOBRE LAS NOTAS</a:t>
            </a:r>
          </a:p>
          <a:p>
            <a:r>
              <a:rPr lang="es-ES" b="1" dirty="0" smtClean="0"/>
              <a:t>4.- PIDA QUE LO O LA GRABEN CON LA MÚSICA DE FONDO Y A USTED TOCANDO CON SUS CASTAÑUELAS Y SIGUIENDO EL RITMO DE LOS SALTOS  DEL REY</a:t>
            </a:r>
          </a:p>
          <a:p>
            <a:r>
              <a:rPr lang="es-ES" b="1" dirty="0" smtClean="0"/>
              <a:t>5.- DEBERÁ ENVIAR SU VIDEO ANTES DEL 05 DE JUNIO</a:t>
            </a:r>
          </a:p>
          <a:p>
            <a:r>
              <a:rPr lang="es-ES" b="1" dirty="0" smtClean="0"/>
              <a:t>ceciliahartecmus@gmail.com</a:t>
            </a:r>
            <a:endParaRPr lang="es-ES" b="1" dirty="0"/>
          </a:p>
        </p:txBody>
      </p:sp>
      <p:sp>
        <p:nvSpPr>
          <p:cNvPr id="9" name="8 Rectángulo"/>
          <p:cNvSpPr/>
          <p:nvPr/>
        </p:nvSpPr>
        <p:spPr>
          <a:xfrm>
            <a:off x="4286248" y="47148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dirty="0" smtClean="0">
                <a:hlinkClick r:id="rId4"/>
              </a:rPr>
              <a:t>https://www.youtube.com/watch?v=Wk43IDUQmTk&amp;t=6s</a:t>
            </a:r>
            <a:endParaRPr lang="es-ES" dirty="0"/>
          </a:p>
        </p:txBody>
      </p:sp>
      <p:pic>
        <p:nvPicPr>
          <p:cNvPr id="10" name="In the Hall of the Mountain King - E. Grieg - Rhythm practice - Lectura rítmica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00100" y="3357562"/>
            <a:ext cx="3048000" cy="22860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c8/08/d9/c808d9871e3cb77a27f0a65c7bd988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042" y="0"/>
            <a:ext cx="9227042" cy="6858000"/>
          </a:xfrm>
          <a:prstGeom prst="rect">
            <a:avLst/>
          </a:prstGeom>
          <a:noFill/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285720" y="1643042"/>
          <a:ext cx="8572560" cy="4190744"/>
        </p:xfrm>
        <a:graphic>
          <a:graphicData uri="http://schemas.openxmlformats.org/drawingml/2006/table">
            <a:tbl>
              <a:tblPr/>
              <a:tblGrid>
                <a:gridCol w="6698599"/>
                <a:gridCol w="900118"/>
                <a:gridCol w="973843"/>
              </a:tblGrid>
              <a:tr h="231695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LISTA DE </a:t>
                      </a:r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COTEJO PARA </a:t>
                      </a:r>
                      <a:r>
                        <a:rPr lang="es-CL" sz="1400" b="1" baseline="0" dirty="0" smtClean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 ARTES VISUALES CONSTRUCCIÓN DE CASTAÑUELAS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316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CRITERIOS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PUNTAJE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REAL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PUNTAJE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</a:rPr>
                        <a:t>OBTENIDO</a:t>
                      </a:r>
                      <a:endParaRPr lang="es-ES" sz="1400" b="1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I.- ÁREA TÉCNICA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Sigue instrucciones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Times New Roman"/>
                        </a:rPr>
                        <a:t>Trabajó con los materiales solicitados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Times New Roman"/>
                        </a:rPr>
                        <a:t>Encontró los materiales  correctos para hacer su </a:t>
                      </a:r>
                      <a:r>
                        <a:rPr lang="es-CL" sz="1400" b="1" baseline="0" dirty="0" smtClean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Times New Roman"/>
                        </a:rPr>
                        <a:t> trabajo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Times New Roman"/>
                        </a:rPr>
                        <a:t>Sigue</a:t>
                      </a:r>
                      <a:r>
                        <a:rPr lang="es-CL" sz="1400" b="1" baseline="0" dirty="0" smtClean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Times New Roman"/>
                        </a:rPr>
                        <a:t> forma  al recortar con la tijera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Times New Roman"/>
                        </a:rPr>
                        <a:t>Realiza un pegoteo firme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II.- ÁREA CREATIVA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Realiza un trabajo creativo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Recorta</a:t>
                      </a:r>
                      <a:r>
                        <a:rPr lang="es-CL" sz="1400" b="1" baseline="0" dirty="0" smtClean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 y  pega diversos elementos</a:t>
                      </a:r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 </a:t>
                      </a: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según su creatividad  y estilo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0.5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III.- ÁREA DE RESPONSABILIDAD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---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1" dirty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Presenta el trabajo </a:t>
                      </a:r>
                      <a:r>
                        <a:rPr lang="es-CL" sz="1400" b="1" dirty="0" smtClean="0">
                          <a:solidFill>
                            <a:srgbClr val="002060"/>
                          </a:solidFill>
                          <a:latin typeface="Cambria"/>
                          <a:ea typeface="Calibri"/>
                          <a:cs typeface="Calibri"/>
                        </a:rPr>
                        <a:t>finalizado en el tiempo dado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1.0</a:t>
                      </a: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316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600" b="1" dirty="0" smtClean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6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Calibri"/>
                        </a:rPr>
                        <a:t>Total + 2.0 de base =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6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5.0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u="none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es-ES" sz="1400" b="1" u="sng" baseline="0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400" b="1" u="sng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+ 2.0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b="1" u="none" dirty="0" smtClean="0">
                          <a:solidFill>
                            <a:srgbClr val="002060"/>
                          </a:solidFill>
                          <a:latin typeface="Calibri"/>
                          <a:ea typeface="Calibri"/>
                          <a:cs typeface="Times New Roman"/>
                        </a:rPr>
                        <a:t>        7.0</a:t>
                      </a:r>
                      <a:endParaRPr lang="es-ES" sz="1400" b="1" u="none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400" b="1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642910" y="357166"/>
            <a:ext cx="7358114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b="1" dirty="0" smtClean="0"/>
              <a:t>LISTA DE COTEJO PARA ARTES VISUALES</a:t>
            </a:r>
          </a:p>
          <a:p>
            <a:r>
              <a:rPr lang="es-ES" b="1" dirty="0" smtClean="0"/>
              <a:t>FECHA DE ENTREGA  DE CONSTRUCCIÓN Y DISEÑO DE  “LA CASTAÑUELA”</a:t>
            </a:r>
          </a:p>
          <a:p>
            <a:r>
              <a:rPr lang="es-ES" b="1" dirty="0" smtClean="0"/>
              <a:t> SU TRABAJO SERÁ PONDERADO CON UN 20%  PARA SU NOTA FINAL</a:t>
            </a:r>
            <a:endParaRPr lang="es-ES" b="1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655</Words>
  <Application>Microsoft Office PowerPoint</Application>
  <PresentationFormat>Presentación en pantalla (4:3)</PresentationFormat>
  <Paragraphs>103</Paragraphs>
  <Slides>10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COLEGIO SAN MANUEL ARTES VISUALES Y  MÚSICA TERCER AÑO BÁSICO MAYO PROF. CECILIA HERNÁNDEZ C.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Cecilia</dc:creator>
  <cp:lastModifiedBy>Cecilia</cp:lastModifiedBy>
  <cp:revision>33</cp:revision>
  <dcterms:created xsi:type="dcterms:W3CDTF">2020-05-15T19:25:49Z</dcterms:created>
  <dcterms:modified xsi:type="dcterms:W3CDTF">2020-05-16T00:50:09Z</dcterms:modified>
</cp:coreProperties>
</file>