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230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DE59-C7F6-40BA-B671-DF9F7A7A9C99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B4FC-295D-4FB4-A78E-58B0DBA63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eciliahartecmus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ecilia\Downloads\videoplayback%20(4)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ecilia\Downloads\videoplayback%20(6)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0034" y="2357430"/>
          <a:ext cx="8215370" cy="3655163"/>
        </p:xfrm>
        <a:graphic>
          <a:graphicData uri="http://schemas.openxmlformats.org/drawingml/2006/table">
            <a:tbl>
              <a:tblPr/>
              <a:tblGrid>
                <a:gridCol w="4286280"/>
                <a:gridCol w="3929090"/>
              </a:tblGrid>
              <a:tr h="693969">
                <a:tc>
                  <a:txBody>
                    <a:bodyPr/>
                    <a:lstStyle/>
                    <a:p>
                      <a:pPr marL="457200"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 pitchFamily="18" charset="0"/>
                          <a:ea typeface="Times New Roman"/>
                          <a:cs typeface="Calibri"/>
                        </a:rPr>
                        <a:t>OBJETIVOS DE </a:t>
                      </a:r>
                      <a:r>
                        <a:rPr lang="es-CL" sz="1400" b="1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APRENDIZAJE:</a:t>
                      </a:r>
                      <a:r>
                        <a:rPr lang="es-ES" sz="1400" b="1" i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Describir la música escuchada e interpretada, basándose en los elementos del lenguaje musical (reiteraciones, contrastes, pulsos, acentos, patrones rítmicos y melódicos, diseños melódicos, variaciones, dinámica, tempo, secciones A-ABABA-otras, preguntas-respuestas y texturas) y su propósito expresivo.</a:t>
                      </a:r>
                      <a:endParaRPr lang="es-ES" sz="14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 pitchFamily="18" charset="0"/>
                          <a:ea typeface="Times New Roman"/>
                          <a:cs typeface="Calibri"/>
                        </a:rPr>
                        <a:t>HABILIDADES / DESTREZAS:</a:t>
                      </a:r>
                      <a:endParaRPr lang="es-ES" sz="14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CL" sz="1400" b="1" dirty="0">
                          <a:latin typeface="Cambria" pitchFamily="18" charset="0"/>
                          <a:ea typeface="Times New Roman"/>
                          <a:cs typeface="Calibri"/>
                        </a:rPr>
                        <a:t>Identificar      - Representar        - Analizar</a:t>
                      </a:r>
                      <a:endParaRPr lang="es-ES" sz="14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CL" sz="1400" b="1" dirty="0">
                          <a:latin typeface="Cambria" pitchFamily="18" charset="0"/>
                          <a:ea typeface="Times New Roman"/>
                          <a:cs typeface="Calibri"/>
                        </a:rPr>
                        <a:t>Elaborar           - Respetar               - </a:t>
                      </a:r>
                      <a:r>
                        <a:rPr lang="es-CL" sz="1400" b="1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Observar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CL" sz="1400" b="1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Escuchar          </a:t>
                      </a:r>
                      <a:endParaRPr lang="es-ES" sz="14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923">
                <a:tc gridSpan="2">
                  <a:txBody>
                    <a:bodyPr/>
                    <a:lstStyle/>
                    <a:p>
                      <a:pPr marL="457200"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 pitchFamily="18" charset="0"/>
                          <a:ea typeface="Times New Roman"/>
                          <a:cs typeface="Calibri"/>
                        </a:rPr>
                        <a:t>INDICACIONES GENERALES</a:t>
                      </a:r>
                      <a:endParaRPr lang="es-ES" sz="14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-Escuche</a:t>
                      </a:r>
                      <a:r>
                        <a:rPr lang="es-ES" sz="1400" b="1" baseline="0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 los videos de “Música Docta”, </a:t>
                      </a:r>
                      <a:r>
                        <a:rPr lang="es-ES" sz="1400" b="1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que le servirán para ,</a:t>
                      </a:r>
                      <a:r>
                        <a:rPr lang="es-ES" sz="1400" b="1" baseline="0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  completar su trabajo</a:t>
                      </a:r>
                    </a:p>
                    <a:p>
                      <a:pPr marL="457200"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- La</a:t>
                      </a:r>
                      <a:r>
                        <a:rPr lang="es-ES" sz="1400" b="1" baseline="0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 guía, </a:t>
                      </a:r>
                      <a:r>
                        <a:rPr lang="es-ES" sz="1400" b="1" dirty="0" smtClean="0">
                          <a:latin typeface="Cambria" pitchFamily="18" charset="0"/>
                          <a:ea typeface="Times New Roman"/>
                          <a:cs typeface="Calibri"/>
                        </a:rPr>
                        <a:t>será </a:t>
                      </a:r>
                      <a:r>
                        <a:rPr lang="es-ES" sz="1400" b="1" dirty="0">
                          <a:latin typeface="Cambria" pitchFamily="18" charset="0"/>
                          <a:ea typeface="Times New Roman"/>
                          <a:cs typeface="Calibri"/>
                        </a:rPr>
                        <a:t>evaluado con una Lista de Cotejo para evaluar con SI  o No  su trabajo</a:t>
                      </a:r>
                      <a:endParaRPr lang="es-ES" sz="14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 pitchFamily="18" charset="0"/>
                          <a:ea typeface="Calibri"/>
                          <a:cs typeface="Calibri"/>
                        </a:rPr>
                        <a:t>- Tema: </a:t>
                      </a:r>
                      <a:r>
                        <a:rPr lang="es-CL" sz="1400" b="1" dirty="0" smtClean="0">
                          <a:latin typeface="Cambria" pitchFamily="18" charset="0"/>
                          <a:ea typeface="Calibri"/>
                          <a:cs typeface="Calibri"/>
                        </a:rPr>
                        <a:t>Reconocer</a:t>
                      </a:r>
                      <a:r>
                        <a:rPr lang="es-CL" sz="1400" b="1" baseline="0" dirty="0" smtClean="0">
                          <a:latin typeface="Cambria" pitchFamily="18" charset="0"/>
                          <a:ea typeface="Calibri"/>
                          <a:cs typeface="Calibri"/>
                        </a:rPr>
                        <a:t> “La Música Docta”</a:t>
                      </a:r>
                      <a:endParaRPr lang="es-ES" sz="14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mbria" pitchFamily="18" charset="0"/>
                          <a:ea typeface="Calibri"/>
                          <a:cs typeface="Calibri"/>
                        </a:rPr>
                        <a:t>-</a:t>
                      </a:r>
                      <a:r>
                        <a:rPr lang="es-CL" sz="1400" b="1" baseline="0" dirty="0" smtClean="0">
                          <a:latin typeface="Cambria" pitchFamily="18" charset="0"/>
                          <a:ea typeface="Calibri"/>
                          <a:cs typeface="Calibri"/>
                        </a:rPr>
                        <a:t> Escuche  los  video de Música Docta”, para ello debe estar sentado (a) cómodamente y con los ojos cerrados , luego responda las preguntas de la diapositiva nº 5 , en el mismo  recuadro</a:t>
                      </a:r>
                      <a:endParaRPr lang="es-ES" sz="14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mbria" pitchFamily="18" charset="0"/>
                          <a:ea typeface="Calibri"/>
                          <a:cs typeface="Calibri"/>
                        </a:rPr>
                        <a:t>- </a:t>
                      </a:r>
                      <a:r>
                        <a:rPr lang="es-CL" sz="1400" b="1" dirty="0">
                          <a:latin typeface="Cambria" pitchFamily="18" charset="0"/>
                          <a:ea typeface="Calibri"/>
                          <a:cs typeface="Calibri"/>
                        </a:rPr>
                        <a:t>T</a:t>
                      </a:r>
                      <a:r>
                        <a:rPr lang="es-CL" sz="1400" b="1" dirty="0" smtClean="0">
                          <a:latin typeface="Cambria" pitchFamily="18" charset="0"/>
                          <a:ea typeface="Calibri"/>
                          <a:cs typeface="Calibri"/>
                        </a:rPr>
                        <a:t>iene </a:t>
                      </a:r>
                      <a:r>
                        <a:rPr lang="es-CL" sz="1400" b="1" dirty="0">
                          <a:latin typeface="Cambria" pitchFamily="18" charset="0"/>
                          <a:ea typeface="Calibri"/>
                          <a:cs typeface="Calibri"/>
                        </a:rPr>
                        <a:t>una semana para enviar el trabajo a mi correo, </a:t>
                      </a:r>
                      <a:r>
                        <a:rPr lang="es-CL" sz="1400" b="1" u="sng" dirty="0">
                          <a:solidFill>
                            <a:srgbClr val="0000FF"/>
                          </a:solidFill>
                          <a:latin typeface="Cambria" pitchFamily="18" charset="0"/>
                          <a:ea typeface="Calibri"/>
                          <a:cs typeface="Calibri"/>
                          <a:hlinkClick r:id="rId2"/>
                        </a:rPr>
                        <a:t>ceciliahartecmus@gmail.com</a:t>
                      </a:r>
                      <a:endParaRPr lang="es-ES" sz="14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 pitchFamily="18" charset="0"/>
                          <a:ea typeface="Calibri"/>
                          <a:cs typeface="Calibri"/>
                        </a:rPr>
                        <a:t>Mi horario de atención será de Miércoles a </a:t>
                      </a:r>
                      <a:r>
                        <a:rPr lang="es-CL" sz="1400" b="1" dirty="0" smtClean="0">
                          <a:latin typeface="Cambria" pitchFamily="18" charset="0"/>
                          <a:ea typeface="Calibri"/>
                          <a:cs typeface="Calibri"/>
                        </a:rPr>
                        <a:t>Viernes </a:t>
                      </a:r>
                      <a:r>
                        <a:rPr lang="es-CL" sz="1400" b="1" dirty="0">
                          <a:latin typeface="Cambria" pitchFamily="18" charset="0"/>
                          <a:ea typeface="Calibri"/>
                          <a:cs typeface="Calibri"/>
                        </a:rPr>
                        <a:t>desde las 10:00 hasta las 17:00 hrs.</a:t>
                      </a:r>
                      <a:endParaRPr lang="es-ES" sz="14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Imagen 4" descr="187930_152552328138740_6793714_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561975" cy="71913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0034" y="357166"/>
            <a:ext cx="771530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Colegio San Manuel</a:t>
            </a: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</a:t>
            </a:r>
            <a:endParaRPr lang="es-ES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lang="es-CL" sz="1000" b="1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CL" sz="10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Asignatura: MÚSICA</a:t>
            </a:r>
            <a:endParaRPr lang="es-ES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lang="es-ES" sz="1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Profesor: CECILIA HERNÁNDEZ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lang="es-CL" sz="1000" b="1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CL" sz="10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Curso: </a:t>
            </a:r>
            <a:r>
              <a:rPr lang="es-CL" sz="10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5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º BÁSICO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       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es-E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GUÍA</a:t>
            </a:r>
            <a:r>
              <a:rPr kumimoji="0" lang="es-ES" sz="12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N° 2 DE </a:t>
            </a:r>
            <a:r>
              <a:rPr kumimoji="0" lang="es-E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MÚSICA</a:t>
            </a:r>
            <a:endParaRPr kumimoji="0" lang="es-E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endParaRPr kumimoji="0" lang="es-E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endParaRPr lang="es-ES" sz="1200" b="1" baseline="0" dirty="0"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es-E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NOMBRE:</a:t>
            </a:r>
            <a:endPara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285852" y="1428736"/>
          <a:ext cx="6929486" cy="3643336"/>
        </p:xfrm>
        <a:graphic>
          <a:graphicData uri="http://schemas.openxmlformats.org/drawingml/2006/table">
            <a:tbl>
              <a:tblPr/>
              <a:tblGrid>
                <a:gridCol w="4551286"/>
                <a:gridCol w="1189100"/>
                <a:gridCol w="1189100"/>
              </a:tblGrid>
              <a:tr h="45541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 pitchFamily="18" charset="0"/>
                          <a:ea typeface="Calibri"/>
                          <a:cs typeface="Calibri"/>
                        </a:rPr>
                        <a:t>LISTA DE COTEJO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 pitchFamily="18" charset="0"/>
                          <a:ea typeface="Calibri"/>
                          <a:cs typeface="Calibri"/>
                        </a:rPr>
                        <a:t>Parámetros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>
                          <a:latin typeface="Cambria" pitchFamily="18" charset="0"/>
                          <a:ea typeface="Calibri"/>
                          <a:cs typeface="Calibri"/>
                        </a:rPr>
                        <a:t>SI</a:t>
                      </a:r>
                      <a:endParaRPr lang="es-ES" sz="1600" b="1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 pitchFamily="18" charset="0"/>
                          <a:ea typeface="Calibri"/>
                          <a:cs typeface="Calibri"/>
                        </a:rPr>
                        <a:t>No 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 pitchFamily="18" charset="0"/>
                          <a:ea typeface="Calibri"/>
                          <a:cs typeface="Calibri"/>
                        </a:rPr>
                        <a:t>Sigue instrucciones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 pitchFamily="18" charset="0"/>
                          <a:ea typeface="Calibri"/>
                          <a:cs typeface="Calibri"/>
                        </a:rPr>
                        <a:t>Presenta  el trabajo cuando se le solicita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 smtClean="0">
                          <a:latin typeface="Cambria" pitchFamily="18" charset="0"/>
                          <a:ea typeface="Calibri"/>
                          <a:cs typeface="Calibri"/>
                        </a:rPr>
                        <a:t>Responde</a:t>
                      </a:r>
                      <a:r>
                        <a:rPr lang="es-CL" sz="1600" b="1" baseline="0" dirty="0" smtClean="0">
                          <a:latin typeface="Cambria" pitchFamily="18" charset="0"/>
                          <a:ea typeface="Calibri"/>
                          <a:cs typeface="Calibri"/>
                        </a:rPr>
                        <a:t> preguntas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 pitchFamily="18" charset="0"/>
                          <a:ea typeface="Calibri"/>
                          <a:cs typeface="Calibri"/>
                        </a:rPr>
                        <a:t>Aprecia el Lenguaje Musical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 pitchFamily="18" charset="0"/>
                          <a:ea typeface="Calibri"/>
                          <a:cs typeface="Calibri"/>
                        </a:rPr>
                        <a:t>Identifica </a:t>
                      </a:r>
                      <a:r>
                        <a:rPr lang="es-CL" sz="1600" b="1" baseline="0" dirty="0" smtClean="0">
                          <a:latin typeface="Cambria" pitchFamily="18" charset="0"/>
                          <a:ea typeface="Calibri"/>
                          <a:cs typeface="Calibri"/>
                        </a:rPr>
                        <a:t> la música docta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Analiza letra de  canción en español</a:t>
                      </a: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5740" marR="65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playback (4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playback (6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85720" y="285728"/>
          <a:ext cx="8429684" cy="621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6215106">
                <a:tc>
                  <a:txBody>
                    <a:bodyPr/>
                    <a:lstStyle/>
                    <a:p>
                      <a:r>
                        <a:rPr lang="es-ES" dirty="0" smtClean="0"/>
                        <a:t>RESPONDA LAS SIGUIENTES PREGUNTAS:</a:t>
                      </a:r>
                    </a:p>
                    <a:p>
                      <a:r>
                        <a:rPr lang="es-ES" dirty="0" smtClean="0"/>
                        <a:t>¿ Cuáles</a:t>
                      </a:r>
                      <a:r>
                        <a:rPr lang="es-ES" baseline="0" dirty="0" smtClean="0"/>
                        <a:t> son las características de la música docta?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¿A qué se refiere cuándo se habla de música docta?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¿Qué le parecieron los videos seleccionados para usted?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¿Qué video le gustó más y por qué?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¿ La letra del tema “Ven a mi”, cantado en  español, se refiere a…?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¿Qué le pareció la mezcla  de idiomas en la canción y de géneros o estilos  “Música Perfecta” de  </a:t>
                      </a:r>
                      <a:r>
                        <a:rPr lang="es-ES" baseline="0" dirty="0" err="1" smtClean="0"/>
                        <a:t>Ed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Sheeran</a:t>
                      </a:r>
                      <a:r>
                        <a:rPr lang="es-ES" baseline="0" dirty="0" smtClean="0"/>
                        <a:t> y Andrea </a:t>
                      </a:r>
                      <a:r>
                        <a:rPr lang="es-ES" baseline="0" dirty="0" err="1" smtClean="0"/>
                        <a:t>Bocelli</a:t>
                      </a:r>
                      <a:r>
                        <a:rPr lang="es-ES" baseline="0" dirty="0" smtClean="0"/>
                        <a:t>?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331</Words>
  <Application>Microsoft Office PowerPoint</Application>
  <PresentationFormat>Presentación en pantalla (4:3)</PresentationFormat>
  <Paragraphs>49</Paragraphs>
  <Slides>5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Cecilia</dc:creator>
  <cp:lastModifiedBy>carlos</cp:lastModifiedBy>
  <cp:revision>26</cp:revision>
  <dcterms:created xsi:type="dcterms:W3CDTF">2020-03-25T21:01:04Z</dcterms:created>
  <dcterms:modified xsi:type="dcterms:W3CDTF">2020-03-26T20:19:03Z</dcterms:modified>
</cp:coreProperties>
</file>