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0EB9-25F6-4C62-8E9F-040C71BF6AFA}" type="datetimeFigureOut">
              <a:rPr lang="es-ES" smtClean="0"/>
              <a:t>17/05/2020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6C5-E7BA-42EE-B7C0-103775ED487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ecilia\Downloads\videoplayback%20(6).mp4" TargetMode="External"/><Relationship Id="rId6" Type="http://schemas.openxmlformats.org/officeDocument/2006/relationships/image" Target="../media/image9.png"/><Relationship Id="rId5" Type="http://schemas.openxmlformats.org/officeDocument/2006/relationships/hyperlink" Target="mailto:ceciliahartecmus@gmail.com" TargetMode="External"/><Relationship Id="rId4" Type="http://schemas.openxmlformats.org/officeDocument/2006/relationships/hyperlink" Target="https://www.youtube.com/watch?v=4557M9fPUy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928794" y="357166"/>
            <a:ext cx="6429420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  <a:t>COLEGIO SAN MANUEL</a:t>
            </a:r>
            <a:b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  <a:t>ARTES VISUALES </a:t>
            </a:r>
          </a:p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  <a:t>TECNOLOGÍA Y MÚSICA</a:t>
            </a:r>
            <a: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  <a:t>QUINTO AÑO BÁSICO </a:t>
            </a:r>
            <a:b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Cambria" pitchFamily="18" charset="0"/>
              </a:rPr>
              <a:t>PROF. CECILIA HERNÁNDEZ </a:t>
            </a:r>
            <a:endParaRPr lang="es-ES" sz="3600" dirty="0"/>
          </a:p>
        </p:txBody>
      </p:sp>
      <p:pic>
        <p:nvPicPr>
          <p:cNvPr id="7" name="Picture 41" descr="C:\Users\Cecilia\Pictures\insignia colegio san manu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1214417" cy="17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7 CuadroTexto"/>
          <p:cNvSpPr txBox="1"/>
          <p:nvPr/>
        </p:nvSpPr>
        <p:spPr>
          <a:xfrm>
            <a:off x="357158" y="3643314"/>
            <a:ext cx="8501090" cy="2862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OBJETIVOS: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ARTES VISUALES: Analizar e interpretar Obras de Arte y Diseño en relación  con la aplicación del Lenguaje  Visual, contextos, materiales y estilos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TECNOLOGÍA: Demostrar disposición a desarrollar su creatividad,  experimentando, imaginando y pensando divergentemente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MÚSICA: Expresar, mostrando grados crecientes de elaboración y detalle las sensaciones, emociones e ideas que les sugiere la música escuchada e 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Interpretada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HABILIDADES: Expresar, analizar, demostrar, imaginar,  diferenciar, elaborar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357166"/>
            <a:ext cx="7858180" cy="61631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27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ARTES VISUALES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DESARROLLO DEL ARTE EN CHILE  PINTORES CHILENOS DESTACADOS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PEDRO LIRA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Pintor chileno. Nació en Santiago el 17 de mayo de 1845 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murió en la misma ciudad el 20 de abril de 1912. Pertenece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 la Generación de los Grandes Maestros de la Pintura Chilena.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r>
              <a:rPr lang="es-ES" b="1" dirty="0">
                <a:solidFill>
                  <a:schemeClr val="tx1"/>
                </a:solidFill>
              </a:rPr>
              <a:t>JUAN FRANCISCO GONZÁLEZ</a:t>
            </a:r>
          </a:p>
          <a:p>
            <a:r>
              <a:rPr lang="es-ES" b="1" dirty="0">
                <a:solidFill>
                  <a:schemeClr val="tx1"/>
                </a:solidFill>
              </a:rPr>
              <a:t>Pintor chileno. Nació en Santiago el 25 de septiembre de 1853 y murió el 4 de marzo de 1933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ALFREDO VALENZUELA PUELMA</a:t>
            </a:r>
          </a:p>
          <a:p>
            <a:r>
              <a:rPr lang="es-ES" b="1" dirty="0">
                <a:solidFill>
                  <a:schemeClr val="tx1"/>
                </a:solidFill>
              </a:rPr>
              <a:t>Pintor chileno. Nació en Valparaíso el 8 de febrero de 1856 y murió en </a:t>
            </a:r>
            <a:r>
              <a:rPr lang="es-ES" b="1" dirty="0" err="1">
                <a:solidFill>
                  <a:schemeClr val="tx1"/>
                </a:solidFill>
              </a:rPr>
              <a:t>Villejuif</a:t>
            </a:r>
            <a:r>
              <a:rPr lang="es-ES" b="1" dirty="0">
                <a:solidFill>
                  <a:schemeClr val="tx1"/>
                </a:solidFill>
              </a:rPr>
              <a:t>, Francia el 27 de octubre de 1909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ALBERTO VALENZUELA LLANOS</a:t>
            </a:r>
          </a:p>
          <a:p>
            <a:r>
              <a:rPr lang="es-ES" b="1" dirty="0">
                <a:solidFill>
                  <a:schemeClr val="tx1"/>
                </a:solidFill>
              </a:rPr>
              <a:t>Pintor chileno. Nació en la ciudad de San Fernando el 29 de agosto de 1869 y murió el 23 de julio de 1925.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18434" name="AutoShape 2" descr="Pintura de Chile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6" name="Picture 4" descr="Pintura de Chile - Wikipedia, la enciclopedia li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2381250" cy="3162301"/>
          </a:xfrm>
          <a:prstGeom prst="rect">
            <a:avLst/>
          </a:prstGeom>
          <a:noFill/>
        </p:spPr>
      </p:pic>
      <p:pic>
        <p:nvPicPr>
          <p:cNvPr id="18438" name="Picture 6" descr="Juan Francisco González - Artistas Visuales Chilenos, AVCh, MN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71612"/>
            <a:ext cx="2563987" cy="207170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143240" y="3500438"/>
            <a:ext cx="12424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RUGENDAS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00760" y="1071546"/>
            <a:ext cx="28650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JUAN FRANCISCO GONZALEZ</a:t>
            </a:r>
            <a:endParaRPr lang="es-ES" dirty="0"/>
          </a:p>
        </p:txBody>
      </p:sp>
      <p:pic>
        <p:nvPicPr>
          <p:cNvPr id="18440" name="Picture 8" descr="Alberto Valenzuela Llanos (1869-1925) - Artistas Visuales Chileno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00570"/>
            <a:ext cx="3015831" cy="199547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715008" y="3929066"/>
            <a:ext cx="30857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ALBERTO VALENZUELA LLANOS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071670" y="285728"/>
            <a:ext cx="35226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APRECIEMOS  LA PINTURA CHILENA</a:t>
            </a:r>
            <a:endParaRPr lang="es-ES" dirty="0"/>
          </a:p>
        </p:txBody>
      </p:sp>
      <p:pic>
        <p:nvPicPr>
          <p:cNvPr id="18442" name="Picture 10" descr="Valenzuela Puelma | ARTE Y ARTIST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071546"/>
            <a:ext cx="3002203" cy="218723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2714612" y="1071546"/>
            <a:ext cx="31762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ALFREDO VALENZUELA PUELMA</a:t>
            </a:r>
            <a:endParaRPr lang="es-ES" dirty="0"/>
          </a:p>
        </p:txBody>
      </p:sp>
      <p:sp>
        <p:nvSpPr>
          <p:cNvPr id="18444" name="AutoShape 12" descr="▷ Roberto Matta y lo mejor de su Pintura, Grabados,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Picture 4" descr="▷ Roberto Matta y lo mejor de su Pintura, Grabados, Dibuj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429000"/>
            <a:ext cx="2428892" cy="3143272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42910" y="3714752"/>
            <a:ext cx="17854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ROBERTO MATTA</a:t>
            </a:r>
            <a:endParaRPr lang="es-ES" dirty="0"/>
          </a:p>
        </p:txBody>
      </p:sp>
      <p:pic>
        <p:nvPicPr>
          <p:cNvPr id="18446" name="Picture 14" descr="Pedro Lira | Hostales de Chi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142984"/>
            <a:ext cx="2286016" cy="2100259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642910" y="1285860"/>
            <a:ext cx="12997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PEDRO LIRA</a:t>
            </a:r>
            <a:endParaRPr lang="es-E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15362" name="AutoShape 2" descr="▷ Roberto Matta y lo mejor de su Pintura, Grabados,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57224" y="428604"/>
            <a:ext cx="7559121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TALLER Nº 1 </a:t>
            </a:r>
          </a:p>
          <a:p>
            <a:r>
              <a:rPr lang="es-ES" dirty="0" smtClean="0"/>
              <a:t>a.-  Escriba la ficha en su cuaderno de Artes</a:t>
            </a:r>
          </a:p>
          <a:p>
            <a:r>
              <a:rPr lang="es-ES" dirty="0" smtClean="0"/>
              <a:t>b.-  Fotografíe sus trabajos y  envíelos antes del  05 de Junio</a:t>
            </a:r>
          </a:p>
          <a:p>
            <a:r>
              <a:rPr lang="es-ES" dirty="0" smtClean="0"/>
              <a:t>c.-   Copie en su croquera o cuaderno el bodegón´ (dibujo) de ésta diapositiva,</a:t>
            </a:r>
          </a:p>
          <a:p>
            <a:r>
              <a:rPr lang="es-ES" dirty="0" smtClean="0"/>
              <a:t>Pinte con la técnica que desee, al igual que el uso de las herramientas </a:t>
            </a:r>
          </a:p>
          <a:p>
            <a:r>
              <a:rPr lang="es-ES" dirty="0" smtClean="0"/>
              <a:t>(lápices, témpera, acuarela, etc.) Ocupe todo el espacio que la hoja le brinda</a:t>
            </a:r>
          </a:p>
          <a:p>
            <a:r>
              <a:rPr lang="es-ES" dirty="0" smtClean="0"/>
              <a:t>APLIQUE LA FICHA TECNICA PARA EL AUTOR Y LA SIGUIENTE PINTURA CHILENA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AUTOR:</a:t>
            </a:r>
          </a:p>
          <a:p>
            <a:r>
              <a:rPr lang="es-ES" dirty="0" smtClean="0"/>
              <a:t>TÍTULO DE LA OBRA:</a:t>
            </a:r>
          </a:p>
          <a:p>
            <a:r>
              <a:rPr lang="es-ES" dirty="0" smtClean="0"/>
              <a:t>AÑO:</a:t>
            </a:r>
          </a:p>
          <a:p>
            <a:r>
              <a:rPr lang="es-ES" dirty="0" smtClean="0"/>
              <a:t>TÉCNICA:</a:t>
            </a:r>
          </a:p>
          <a:p>
            <a:r>
              <a:rPr lang="es-ES" dirty="0" smtClean="0"/>
              <a:t>APRECIACIÓN PERSONAL: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Picture 2" descr="Juan Francisco González - Artistas Visuales Chilenos, AVCh, MN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71744"/>
            <a:ext cx="3548054" cy="28668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786182" y="4857760"/>
            <a:ext cx="507208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>https://www.youtube.com/watch?v=4557M9fPUyk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500042"/>
            <a:ext cx="8521885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MÚSICA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TALLER Nº 2   “MAYO EL MES DEL  MAR”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1.- DESCARGUE EL VIDEO DE “ LAS OLAS DEL MAR” VISUALICELO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2.- IMÁGINESE QUE USTED SE CONVIERTE EN LAS OLAS DEL MAR,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DEBERÁ SEGUIR EL RITMO  SEGÚN LO QUE DICE LA CANCIÓN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3.- DEBERÁ ENTONCES, CREAR UNA COREOGRAFÍA DE NO MÁS DE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UN MINUTO,  PENSANDO QUE USTED ES LA OLA Y SUBE Y BAJA…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VA HACIA UN LADO…AL OTRO…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4.- PIDA QUE LE GRABEN SU VIDEO COREOGRÁFICO  Y ENVÍELO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ANTES DEL 29 DE  MAYO AL MAIL DE LA ASIGNATURA   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  <a:hlinkClick r:id="rId5"/>
              </a:rPr>
              <a:t>ceciliahartecmus@gmail.com</a:t>
            </a:r>
            <a:endParaRPr lang="es-ES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es-ES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es-ES" b="1" dirty="0" smtClean="0">
                <a:solidFill>
                  <a:schemeClr val="tx1"/>
                </a:solidFill>
                <a:latin typeface="Bookman Old Style" pitchFamily="18" charset="0"/>
              </a:rPr>
              <a:t>5.- Le dejo el links del video  en la parte inferior de esta día positiva</a:t>
            </a:r>
          </a:p>
          <a:p>
            <a:endParaRPr lang="es-ES" dirty="0"/>
          </a:p>
        </p:txBody>
      </p:sp>
      <p:pic>
        <p:nvPicPr>
          <p:cNvPr id="8" name="videoplayback (6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1472" y="4572008"/>
            <a:ext cx="3048000" cy="185737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1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357166"/>
            <a:ext cx="8409674" cy="64325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s-ES" b="1" dirty="0" smtClean="0">
              <a:latin typeface="Bookman Old Style" pitchFamily="18" charset="0"/>
            </a:endParaRPr>
          </a:p>
          <a:p>
            <a:r>
              <a:rPr lang="es-ES" b="1" dirty="0" smtClean="0">
                <a:latin typeface="Bookman Old Style" pitchFamily="18" charset="0"/>
              </a:rPr>
              <a:t>TECNOLOGÍA : Escriba los siguientes conceptos en el cuaderno de</a:t>
            </a:r>
          </a:p>
          <a:p>
            <a:r>
              <a:rPr lang="es-ES" b="1" dirty="0" smtClean="0">
                <a:latin typeface="Bookman Old Style" pitchFamily="18" charset="0"/>
              </a:rPr>
              <a:t>Tecnología</a:t>
            </a:r>
          </a:p>
          <a:p>
            <a:r>
              <a:rPr lang="es-ES" b="1" dirty="0" smtClean="0">
                <a:latin typeface="Bookman Old Style" pitchFamily="18" charset="0"/>
              </a:rPr>
              <a:t>TALLER 3  LEER Y REFLEXIONAR</a:t>
            </a:r>
          </a:p>
          <a:p>
            <a:r>
              <a:rPr lang="es-ES" sz="2000" b="1" dirty="0" smtClean="0">
                <a:latin typeface="Bookman Old Style" pitchFamily="18" charset="0"/>
              </a:rPr>
              <a:t>“</a:t>
            </a:r>
            <a:r>
              <a:rPr lang="es-ES" sz="2000" b="1" dirty="0">
                <a:latin typeface="Bookman Old Style" pitchFamily="18" charset="0"/>
              </a:rPr>
              <a:t>Creatividad </a:t>
            </a:r>
            <a:r>
              <a:rPr lang="es-ES" sz="2000" b="1" dirty="0" smtClean="0">
                <a:latin typeface="Bookman Old Style" pitchFamily="18" charset="0"/>
              </a:rPr>
              <a:t>: </a:t>
            </a:r>
            <a:r>
              <a:rPr lang="es-ES" sz="2000" b="1" dirty="0">
                <a:latin typeface="Bookman Old Style" pitchFamily="18" charset="0"/>
              </a:rPr>
              <a:t>pensamiento divergente y asociación de </a:t>
            </a:r>
            <a:r>
              <a:rPr lang="es-ES" sz="2000" b="1" dirty="0" smtClean="0">
                <a:latin typeface="Bookman Old Style" pitchFamily="18" charset="0"/>
              </a:rPr>
              <a:t>ideas”</a:t>
            </a:r>
          </a:p>
          <a:p>
            <a:endParaRPr lang="es-ES" sz="2000" b="1" dirty="0" smtClean="0">
              <a:latin typeface="Bookman Old Style" pitchFamily="18" charset="0"/>
            </a:endParaRPr>
          </a:p>
          <a:p>
            <a:r>
              <a:rPr lang="es-ES" sz="2000" b="1" dirty="0" smtClean="0">
                <a:latin typeface="Bookman Old Style" pitchFamily="18" charset="0"/>
              </a:rPr>
              <a:t>¿QUÉ ES LA CREATIVIDAD?</a:t>
            </a:r>
          </a:p>
          <a:p>
            <a:r>
              <a:rPr lang="es-ES" sz="2000" b="1" dirty="0">
                <a:latin typeface="Bookman Old Style" pitchFamily="18" charset="0"/>
              </a:rPr>
              <a:t>La creatividad se puede entender como la capacidad de estar </a:t>
            </a:r>
            <a:endParaRPr lang="es-ES" sz="2000" b="1" dirty="0" smtClean="0">
              <a:latin typeface="Bookman Old Style" pitchFamily="18" charset="0"/>
            </a:endParaRPr>
          </a:p>
          <a:p>
            <a:r>
              <a:rPr lang="es-ES" sz="2000" b="1" dirty="0" smtClean="0">
                <a:latin typeface="Bookman Old Style" pitchFamily="18" charset="0"/>
              </a:rPr>
              <a:t>abiertos </a:t>
            </a:r>
            <a:r>
              <a:rPr lang="es-ES" sz="2000" b="1" dirty="0">
                <a:latin typeface="Bookman Old Style" pitchFamily="18" charset="0"/>
              </a:rPr>
              <a:t>o  </a:t>
            </a:r>
            <a:r>
              <a:rPr lang="es-ES" sz="2000" b="1" dirty="0" smtClean="0">
                <a:latin typeface="Bookman Old Style" pitchFamily="18" charset="0"/>
              </a:rPr>
              <a:t>receptivos </a:t>
            </a:r>
            <a:r>
              <a:rPr lang="es-ES" sz="2000" b="1" dirty="0">
                <a:latin typeface="Bookman Old Style" pitchFamily="18" charset="0"/>
              </a:rPr>
              <a:t>ante diferentes posibilidades. También </a:t>
            </a:r>
            <a:endParaRPr lang="es-ES" sz="2000" b="1" dirty="0" smtClean="0">
              <a:latin typeface="Bookman Old Style" pitchFamily="18" charset="0"/>
            </a:endParaRPr>
          </a:p>
          <a:p>
            <a:r>
              <a:rPr lang="es-ES" sz="2000" b="1" dirty="0" smtClean="0">
                <a:latin typeface="Bookman Old Style" pitchFamily="18" charset="0"/>
              </a:rPr>
              <a:t>ante </a:t>
            </a:r>
            <a:r>
              <a:rPr lang="es-ES" sz="2000" b="1" dirty="0">
                <a:latin typeface="Bookman Old Style" pitchFamily="18" charset="0"/>
              </a:rPr>
              <a:t>interpretaciones o  </a:t>
            </a:r>
            <a:r>
              <a:rPr lang="es-ES" sz="2000" b="1" dirty="0" smtClean="0">
                <a:latin typeface="Bookman Old Style" pitchFamily="18" charset="0"/>
              </a:rPr>
              <a:t>incluso </a:t>
            </a:r>
            <a:r>
              <a:rPr lang="es-ES" sz="2000" b="1" dirty="0">
                <a:latin typeface="Bookman Old Style" pitchFamily="18" charset="0"/>
              </a:rPr>
              <a:t>a diferentes puntos de vista </a:t>
            </a:r>
            <a:endParaRPr lang="es-ES" sz="2000" b="1" dirty="0" smtClean="0">
              <a:latin typeface="Bookman Old Style" pitchFamily="18" charset="0"/>
            </a:endParaRPr>
          </a:p>
          <a:p>
            <a:r>
              <a:rPr lang="es-ES" sz="2000" b="1" dirty="0" smtClean="0">
                <a:latin typeface="Bookman Old Style" pitchFamily="18" charset="0"/>
              </a:rPr>
              <a:t>o </a:t>
            </a:r>
            <a:r>
              <a:rPr lang="es-ES" sz="2000" b="1" dirty="0">
                <a:latin typeface="Bookman Old Style" pitchFamily="18" charset="0"/>
              </a:rPr>
              <a:t>soluciones</a:t>
            </a:r>
            <a:r>
              <a:rPr lang="es-ES" sz="2000" b="1" dirty="0" smtClean="0">
                <a:latin typeface="Bookman Old Style" pitchFamily="18" charset="0"/>
              </a:rPr>
              <a:t>.</a:t>
            </a:r>
          </a:p>
          <a:p>
            <a:endParaRPr lang="es-ES" sz="2000" b="1" dirty="0">
              <a:latin typeface="Bookman Old Style" pitchFamily="18" charset="0"/>
            </a:endParaRPr>
          </a:p>
          <a:p>
            <a:r>
              <a:rPr lang="es-ES" sz="2000" b="1" dirty="0" smtClean="0">
                <a:latin typeface="Bookman Old Style" pitchFamily="18" charset="0"/>
              </a:rPr>
              <a:t>¿QUÉ ES SER DIVERGENTE?</a:t>
            </a:r>
          </a:p>
          <a:p>
            <a:r>
              <a:rPr lang="es-ES" sz="2000" b="1" dirty="0" smtClean="0">
                <a:latin typeface="Bookman Old Style" pitchFamily="18" charset="0"/>
              </a:rPr>
              <a:t>Es ser diferente, distinto (a) diverso (a)</a:t>
            </a:r>
          </a:p>
          <a:p>
            <a:endParaRPr lang="es-ES" sz="2000" b="1" dirty="0">
              <a:latin typeface="Bookman Old Style" pitchFamily="18" charset="0"/>
            </a:endParaRPr>
          </a:p>
          <a:p>
            <a:pPr fontAlgn="base"/>
            <a:r>
              <a:rPr lang="es-ES" sz="2000" b="1" dirty="0" smtClean="0">
                <a:solidFill>
                  <a:schemeClr val="tx1"/>
                </a:solidFill>
                <a:latin typeface="Bookman Old Style" pitchFamily="18" charset="0"/>
              </a:rPr>
              <a:t>LA IMPORTANCIA DE LA ASOCIACIÓN DE IDEAS ES: </a:t>
            </a:r>
          </a:p>
          <a:p>
            <a:pPr fontAlgn="base"/>
            <a:endParaRPr lang="es-ES" sz="20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base"/>
            <a:r>
              <a:rPr lang="es-ES" sz="2000" b="1" dirty="0" smtClean="0">
                <a:solidFill>
                  <a:schemeClr val="tx1"/>
                </a:solidFill>
                <a:latin typeface="Bookman Old Style" pitchFamily="18" charset="0"/>
              </a:rPr>
              <a:t> La </a:t>
            </a:r>
            <a:r>
              <a:rPr lang="es-ES" sz="2000" b="1" dirty="0">
                <a:solidFill>
                  <a:schemeClr val="tx1"/>
                </a:solidFill>
                <a:latin typeface="Bookman Old Style" pitchFamily="18" charset="0"/>
              </a:rPr>
              <a:t>creatividad se nutre de la asociación de ideas. </a:t>
            </a:r>
            <a:endParaRPr lang="es-ES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fontAlgn="base"/>
            <a:r>
              <a:rPr lang="es-ES" sz="2000" b="1" dirty="0" smtClean="0">
                <a:solidFill>
                  <a:schemeClr val="tx1"/>
                </a:solidFill>
                <a:latin typeface="Bookman Old Style" pitchFamily="18" charset="0"/>
              </a:rPr>
              <a:t>Se </a:t>
            </a:r>
            <a:r>
              <a:rPr lang="es-ES" sz="2000" b="1" dirty="0">
                <a:solidFill>
                  <a:schemeClr val="tx1"/>
                </a:solidFill>
                <a:latin typeface="Bookman Old Style" pitchFamily="18" charset="0"/>
              </a:rPr>
              <a:t>entiende </a:t>
            </a:r>
            <a:r>
              <a:rPr lang="es-ES" sz="2000" b="1" dirty="0" smtClean="0">
                <a:solidFill>
                  <a:schemeClr val="tx1"/>
                </a:solidFill>
                <a:latin typeface="Bookman Old Style" pitchFamily="18" charset="0"/>
              </a:rPr>
              <a:t>como </a:t>
            </a:r>
            <a:r>
              <a:rPr lang="es-ES" sz="2000" b="1" dirty="0">
                <a:solidFill>
                  <a:schemeClr val="tx1"/>
                </a:solidFill>
                <a:latin typeface="Bookman Old Style" pitchFamily="18" charset="0"/>
              </a:rPr>
              <a:t>la disposición natural de la imaginación </a:t>
            </a:r>
            <a:endParaRPr lang="es-ES" sz="20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fontAlgn="base"/>
            <a:r>
              <a:rPr lang="es-ES" sz="2000" b="1" dirty="0" smtClean="0">
                <a:solidFill>
                  <a:schemeClr val="tx1"/>
                </a:solidFill>
                <a:latin typeface="Bookman Old Style" pitchFamily="18" charset="0"/>
              </a:rPr>
              <a:t>por </a:t>
            </a:r>
            <a:r>
              <a:rPr lang="es-ES" sz="2000" b="1" dirty="0">
                <a:solidFill>
                  <a:schemeClr val="tx1"/>
                </a:solidFill>
                <a:latin typeface="Bookman Old Style" pitchFamily="18" charset="0"/>
              </a:rPr>
              <a:t>la que nuestra mente tiende </a:t>
            </a:r>
            <a:r>
              <a:rPr lang="es-ES" sz="2000" b="1" dirty="0" smtClean="0">
                <a:solidFill>
                  <a:schemeClr val="tx1"/>
                </a:solidFill>
                <a:latin typeface="Bookman Old Style" pitchFamily="18" charset="0"/>
              </a:rPr>
              <a:t>a </a:t>
            </a:r>
            <a:r>
              <a:rPr lang="es-ES" sz="2000" b="1" dirty="0">
                <a:solidFill>
                  <a:schemeClr val="tx1"/>
                </a:solidFill>
                <a:latin typeface="Bookman Old Style" pitchFamily="18" charset="0"/>
              </a:rPr>
              <a:t>relacionar varias ideas.</a:t>
            </a:r>
          </a:p>
          <a:p>
            <a:endParaRPr lang="es-ES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28596" y="642918"/>
            <a:ext cx="8510535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1.- PIENSE EN UNA IDEA NUEVA Y CREATIVA QUE PUEDA LLEVAR A CABO, QUE SEA ÚTIL</a:t>
            </a:r>
          </a:p>
          <a:p>
            <a:r>
              <a:rPr lang="es-ES" b="1" dirty="0" smtClean="0"/>
              <a:t>PARA  EL HOGAR</a:t>
            </a:r>
          </a:p>
          <a:p>
            <a:r>
              <a:rPr lang="es-ES" b="1" dirty="0" smtClean="0"/>
              <a:t>2.- EN SU CROQUERA  EN LA PARTE DE TECNOLOGÍA DISEÑE Y GRAFIQUE LA </a:t>
            </a:r>
          </a:p>
          <a:p>
            <a:r>
              <a:rPr lang="es-ES" b="1" dirty="0" smtClean="0"/>
              <a:t>IDEA EN SU CUADERNO,  REALICE EL BOCETO, COLOQUE LOS MATERIALES</a:t>
            </a:r>
          </a:p>
          <a:p>
            <a:r>
              <a:rPr lang="es-ES" b="1" dirty="0" smtClean="0"/>
              <a:t>3.- CONSTRUYA SU IDEA CON LOS MATERIALES QUE USTED DESEE  Y REALICE UNA</a:t>
            </a:r>
          </a:p>
          <a:p>
            <a:r>
              <a:rPr lang="es-ES" b="1" dirty="0" smtClean="0"/>
              <a:t>BREVE EXPLICACIÓN DE LO QUÉ ES Y PARA QUÉ SIRVE</a:t>
            </a:r>
          </a:p>
          <a:p>
            <a:r>
              <a:rPr lang="es-ES" b="1" dirty="0" smtClean="0"/>
              <a:t>4.- DEBE PRESENTARLA ANTES DEL 5 DE JUNIO</a:t>
            </a:r>
          </a:p>
          <a:p>
            <a:r>
              <a:rPr lang="es-ES" b="1" dirty="0" smtClean="0"/>
              <a:t>5.- FOTOGRAFÍELA Y ENVÍELA AL MAIL DE LA ASIGNATURA</a:t>
            </a:r>
          </a:p>
          <a:p>
            <a:r>
              <a:rPr lang="es-ES" b="1" dirty="0" smtClean="0"/>
              <a:t>ceciliahartecmus@gmail.com</a:t>
            </a:r>
            <a:endParaRPr lang="es-ES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71472" y="857232"/>
          <a:ext cx="8215369" cy="5067312"/>
        </p:xfrm>
        <a:graphic>
          <a:graphicData uri="http://schemas.openxmlformats.org/drawingml/2006/table">
            <a:tbl>
              <a:tblPr/>
              <a:tblGrid>
                <a:gridCol w="5429288"/>
                <a:gridCol w="1500198"/>
                <a:gridCol w="1285883"/>
              </a:tblGrid>
              <a:tr h="268327">
                <a:tc gridSpan="3"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LISTA DE COTEJO 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 COREOGRAFÍA MUSICAL 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9712"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PARÁMETROS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Puntaje real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Pje. Obtenido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641350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Presenta el trabajo en la fecha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05</a:t>
                      </a: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Demuestra interés por la calidad del 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trabajo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y producto final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Sigue instrucciones dadas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Aprende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 Coreografía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 Sigue 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el ritmo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2790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Presenta video de 1 minuto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Disfruta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  de la actividad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s-ES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04982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TOTAL + 1.5 EVALUACIÓN DE BASE 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5.5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s-ES" sz="2000" b="1" u="sng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+1.5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Arial"/>
                        </a:rPr>
                        <a:t>7.0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juventud dinámica carteles de fondo vector | Fondos para edit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Cartel De Propaganda Juvenil Vibrante Y Sangriento Psd Cart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054" cy="6858000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25" y="428625"/>
          <a:ext cx="8429712" cy="4053840"/>
        </p:xfrm>
        <a:graphic>
          <a:graphicData uri="http://schemas.openxmlformats.org/drawingml/2006/table">
            <a:tbl>
              <a:tblPr/>
              <a:tblGrid>
                <a:gridCol w="5767669"/>
                <a:gridCol w="1257062"/>
                <a:gridCol w="1404981"/>
              </a:tblGrid>
              <a:tr h="160437">
                <a:tc gridSpan="3"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3.- LISTA </a:t>
                      </a: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DE COTEJO </a:t>
                      </a: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PARA  RECETA, SOLUCIONES</a:t>
                      </a:r>
                      <a:r>
                        <a:rPr lang="es-ES" sz="1800" b="1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Y CONCLUSIÓN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0437"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PARÁMETROS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Puntaje real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Pje. Obtenido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0437">
                <a:tc>
                  <a:txBody>
                    <a:bodyPr/>
                    <a:lstStyle/>
                    <a:p>
                      <a:pPr algn="l">
                        <a:tabLst>
                          <a:tab pos="641350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Presenta el trabajo en la </a:t>
                      </a: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fecha</a:t>
                      </a:r>
                    </a:p>
                    <a:p>
                      <a:pPr algn="l">
                        <a:tabLst>
                          <a:tab pos="641350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Dibuja</a:t>
                      </a:r>
                      <a:r>
                        <a:rPr lang="es-ES" sz="2000" b="1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idea o boceto</a:t>
                      </a:r>
                      <a:endParaRPr lang="es-ES" sz="2000" b="1" dirty="0" smtClean="0">
                        <a:solidFill>
                          <a:srgbClr val="FFFF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</a:p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043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Escribe</a:t>
                      </a:r>
                      <a:r>
                        <a:rPr lang="es-ES" sz="2000" b="1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 los materiales que necesita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043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Soluciona problemas que se le presentan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043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idea aporta en el hogar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18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043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idea  es viable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Presenta construcción de idea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81311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CL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TOTAL + 1.5 EVALUACIÓN DE BASE </a:t>
                      </a:r>
                      <a:endParaRPr lang="es-CL" sz="2000" b="1" dirty="0" smtClean="0">
                        <a:solidFill>
                          <a:srgbClr val="FFFF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5.5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18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s-ES" sz="1800" b="1" u="sng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es-ES" sz="1800" b="1" u="sng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1.5</a:t>
                      </a: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18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7.0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713</Words>
  <Application>Microsoft Office PowerPoint</Application>
  <PresentationFormat>Presentación en pantalla (4:3)</PresentationFormat>
  <Paragraphs>136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Cecilia</cp:lastModifiedBy>
  <cp:revision>19</cp:revision>
  <dcterms:created xsi:type="dcterms:W3CDTF">2020-05-17T20:01:13Z</dcterms:created>
  <dcterms:modified xsi:type="dcterms:W3CDTF">2020-05-17T23:04:36Z</dcterms:modified>
</cp:coreProperties>
</file>